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906000" cy="6858000" type="A4"/>
  <p:notesSz cx="6808788" cy="99409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FDD3"/>
    <a:srgbClr val="DBF4F5"/>
    <a:srgbClr val="C8EEF0"/>
    <a:srgbClr val="FF6600"/>
    <a:srgbClr val="FF9933"/>
    <a:srgbClr val="3333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59" autoAdjust="0"/>
    <p:restoredTop sz="94622" autoAdjust="0"/>
  </p:normalViewPr>
  <p:slideViewPr>
    <p:cSldViewPr>
      <p:cViewPr varScale="1">
        <p:scale>
          <a:sx n="91" d="100"/>
          <a:sy n="91" d="100"/>
        </p:scale>
        <p:origin x="-1506" y="-11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20" d="100"/>
        <a:sy n="2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51163" cy="496888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51162" cy="496888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3996E04F-5D9A-47F7-8179-AC840048B4A4}" type="datetimeFigureOut">
              <a:rPr lang="ru-RU" smtClean="0"/>
              <a:pPr/>
              <a:t>06.02.2026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12788" y="746125"/>
            <a:ext cx="5383212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5" rIns="91431" bIns="45715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1039" y="4721225"/>
            <a:ext cx="5446712" cy="4473575"/>
          </a:xfrm>
          <a:prstGeom prst="rect">
            <a:avLst/>
          </a:prstGeom>
        </p:spPr>
        <p:txBody>
          <a:bodyPr vert="horz" lIns="91431" tIns="45715" rIns="91431" bIns="45715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2450"/>
            <a:ext cx="2951163" cy="496888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6038" y="9442450"/>
            <a:ext cx="2951162" cy="496888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8016BAB8-A5FA-4449-879A-CC8D3C17BD9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02030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16BAB8-A5FA-4449-879A-CC8D3C17BD9C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9942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06.02.2026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06.02.2026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06.02.2026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06.02.2026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06.02.2026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06.02.2026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06.02.2026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06.02.2026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06.02.2026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06.02.2026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06.02.2026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chemeClr val="tx2">
                <a:lumMod val="20000"/>
                <a:lumOff val="8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06.02.2026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hyperlink" Target="http://www.nalog.gov.ru/" TargetMode="External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Скругленный прямоугольник 32"/>
          <p:cNvSpPr/>
          <p:nvPr/>
        </p:nvSpPr>
        <p:spPr>
          <a:xfrm>
            <a:off x="5169025" y="2492896"/>
            <a:ext cx="4549166" cy="1800200"/>
          </a:xfrm>
          <a:prstGeom prst="roundRect">
            <a:avLst>
              <a:gd name="adj" fmla="val 23748"/>
            </a:avLst>
          </a:prstGeom>
          <a:solidFill>
            <a:srgbClr val="F9FDD3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bIns="0" rtlCol="0" anchor="ctr" anchorCtr="0"/>
          <a:lstStyle/>
          <a:p>
            <a:pPr marL="628650" algn="just"/>
            <a:endParaRPr lang="ru-RU" sz="11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559" y="53266"/>
            <a:ext cx="4880992" cy="6688102"/>
          </a:xfrm>
          <a:prstGeom prst="rect">
            <a:avLst/>
          </a:prstGeom>
          <a:noFill/>
        </p:spPr>
        <p:txBody>
          <a:bodyPr wrap="square" rIns="90000" numCol="1" rtlCol="0">
            <a:noAutofit/>
          </a:bodyPr>
          <a:lstStyle/>
          <a:p>
            <a:pPr indent="180975" algn="ctr"/>
            <a:endParaRPr lang="ru-RU" sz="1000" b="1" dirty="0" smtClean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 smtClean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 smtClean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 smtClean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 smtClean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 smtClean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 smtClean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 smtClean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 smtClean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 smtClean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 smtClean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 smtClean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 smtClean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 smtClean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 smtClean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 smtClean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 smtClean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indent="180975" algn="ctr"/>
            <a:endParaRPr lang="ru-RU" sz="1000" b="1" dirty="0" smtClean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7" name="Рисунок 6" descr="FNS-logo_2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85048" y="188640"/>
            <a:ext cx="649886" cy="66668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оле 4"/>
          <p:cNvSpPr txBox="1">
            <a:spLocks noChangeArrowheads="1"/>
          </p:cNvSpPr>
          <p:nvPr/>
        </p:nvSpPr>
        <p:spPr bwMode="auto">
          <a:xfrm>
            <a:off x="6129746" y="290940"/>
            <a:ext cx="3686545" cy="476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>
              <a:spcAft>
                <a:spcPts val="0"/>
              </a:spcAft>
            </a:pPr>
            <a:r>
              <a:rPr lang="ru-RU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Calibri"/>
                <a:ea typeface="Times New Roman"/>
                <a:cs typeface="Arial Narrow"/>
              </a:rPr>
              <a:t>УПРАВЛЕНИЕ ФЕДЕРАЛЬНОЙ НАЛОГОВОЙ СЛУЖБЫ ПО ОМСКОЙ ОБЛАСТИ</a:t>
            </a:r>
            <a:endParaRPr lang="ru-RU" sz="12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Impact"/>
              <a:ea typeface="Times New Roman"/>
              <a:cs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169025" y="1048380"/>
            <a:ext cx="46472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6350">
                  <a:noFill/>
                </a:ln>
                <a:solidFill>
                  <a:schemeClr val="bg1"/>
                </a:solidFill>
              </a:rPr>
              <a:t>ЛЬГОТЫ </a:t>
            </a:r>
            <a:r>
              <a:rPr lang="ru-RU" sz="2400" b="1" dirty="0" smtClean="0">
                <a:ln w="6350">
                  <a:noFill/>
                </a:ln>
                <a:solidFill>
                  <a:schemeClr val="bg1"/>
                </a:solidFill>
              </a:rPr>
              <a:t>ПО ИМУЩЕСТВЕННЫМ НАЛОГАМ ФИЗИЧЕСКИХ </a:t>
            </a:r>
            <a:endParaRPr lang="en-US" sz="2400" b="1" dirty="0" smtClean="0">
              <a:ln w="6350">
                <a:noFill/>
              </a:ln>
              <a:solidFill>
                <a:schemeClr val="bg1"/>
              </a:solidFill>
            </a:endParaRPr>
          </a:p>
          <a:p>
            <a:pPr algn="ctr"/>
            <a:r>
              <a:rPr lang="ru-RU" sz="2400" b="1" dirty="0" smtClean="0">
                <a:ln w="6350">
                  <a:noFill/>
                </a:ln>
                <a:solidFill>
                  <a:schemeClr val="bg1"/>
                </a:solidFill>
              </a:rPr>
              <a:t>ЛИЦ ЗА 2025 </a:t>
            </a:r>
            <a:r>
              <a:rPr lang="ru-RU" sz="2400" b="1" dirty="0">
                <a:ln w="6350">
                  <a:noFill/>
                </a:ln>
                <a:solidFill>
                  <a:schemeClr val="bg1"/>
                </a:solidFill>
              </a:rPr>
              <a:t>ГОД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169025" y="6404966"/>
            <a:ext cx="455888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algn="ctr"/>
            <a:r>
              <a:rPr lang="en-US" sz="1200" dirty="0">
                <a:hlinkClick r:id="rId4"/>
              </a:rPr>
              <a:t>www</a:t>
            </a:r>
            <a:r>
              <a:rPr lang="ru-RU" sz="1200" dirty="0">
                <a:hlinkClick r:id="rId4"/>
              </a:rPr>
              <a:t>.</a:t>
            </a:r>
            <a:r>
              <a:rPr lang="en-US" sz="1200" dirty="0">
                <a:hlinkClick r:id="rId4"/>
              </a:rPr>
              <a:t>nalog</a:t>
            </a:r>
            <a:r>
              <a:rPr lang="ru-RU" sz="1200" dirty="0">
                <a:hlinkClick r:id="rId4"/>
              </a:rPr>
              <a:t>.</a:t>
            </a:r>
            <a:r>
              <a:rPr lang="en-US" sz="1200" dirty="0">
                <a:hlinkClick r:id="rId4"/>
              </a:rPr>
              <a:t>gov</a:t>
            </a:r>
            <a:r>
              <a:rPr lang="ru-RU" sz="1200" dirty="0">
                <a:hlinkClick r:id="rId4"/>
              </a:rPr>
              <a:t>.</a:t>
            </a:r>
            <a:r>
              <a:rPr lang="en-US" sz="1200" dirty="0" err="1" smtClean="0">
                <a:hlinkClick r:id="rId4"/>
              </a:rPr>
              <a:t>ru</a:t>
            </a:r>
            <a:r>
              <a:rPr lang="ru-RU" sz="1200" dirty="0" smtClean="0"/>
              <a:t>                                 </a:t>
            </a:r>
            <a:r>
              <a:rPr lang="ru-RU" sz="1200" b="1" dirty="0" smtClean="0"/>
              <a:t>8-800-222-2222 (</a:t>
            </a:r>
            <a:r>
              <a:rPr lang="ru-RU" sz="1200" b="1" dirty="0"/>
              <a:t>бесплатно) </a:t>
            </a:r>
            <a:endParaRPr lang="ru-RU" sz="1200" dirty="0"/>
          </a:p>
        </p:txBody>
      </p:sp>
      <p:cxnSp>
        <p:nvCxnSpPr>
          <p:cNvPr id="42" name="Прямая соединительная линия 41"/>
          <p:cNvCxnSpPr/>
          <p:nvPr/>
        </p:nvCxnSpPr>
        <p:spPr>
          <a:xfrm>
            <a:off x="4953000" y="53266"/>
            <a:ext cx="0" cy="6804734"/>
          </a:xfrm>
          <a:prstGeom prst="line">
            <a:avLst/>
          </a:prstGeom>
          <a:ln>
            <a:solidFill>
              <a:schemeClr val="accent1">
                <a:shade val="95000"/>
                <a:satMod val="105000"/>
                <a:alpha val="36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Скругленный прямоугольник 16"/>
          <p:cNvSpPr/>
          <p:nvPr/>
        </p:nvSpPr>
        <p:spPr>
          <a:xfrm>
            <a:off x="200472" y="188640"/>
            <a:ext cx="4549166" cy="3196828"/>
          </a:xfrm>
          <a:prstGeom prst="roundRect">
            <a:avLst>
              <a:gd name="adj" fmla="val 6955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0" bIns="0" rtlCol="0" anchor="t" anchorCtr="0">
            <a:spAutoFit/>
          </a:bodyPr>
          <a:lstStyle/>
          <a:p>
            <a:pPr algn="ctr"/>
            <a:r>
              <a:rPr lang="ru-RU" sz="1300" b="1" dirty="0">
                <a:ln w="3175">
                  <a:noFill/>
                </a:ln>
                <a:solidFill>
                  <a:srgbClr val="FF6600"/>
                </a:solidFill>
              </a:rPr>
              <a:t>ЛЬГОТЫ ПО НАЛОГУ НА ИМУЩЕСТВО ФИЗИЧЕСКИХ ЛИЦ</a:t>
            </a:r>
          </a:p>
          <a:p>
            <a:pPr marL="990600" indent="171450" algn="just"/>
            <a:r>
              <a:rPr lang="ru-RU" sz="1100" dirty="0" smtClean="0">
                <a:solidFill>
                  <a:schemeClr val="tx1"/>
                </a:solidFill>
              </a:rPr>
              <a:t>Право на налоговую льготу имеют категории граждан, поименованные в статье 407 Налогового кодекса РФ. </a:t>
            </a:r>
          </a:p>
          <a:p>
            <a:pPr marL="990600" indent="171450" algn="just"/>
            <a:r>
              <a:rPr lang="ru-RU" sz="1100" i="1" dirty="0" smtClean="0">
                <a:solidFill>
                  <a:schemeClr val="tx1"/>
                </a:solidFill>
              </a:rPr>
              <a:t>Например:</a:t>
            </a:r>
            <a:r>
              <a:rPr lang="ru-RU" sz="1100" dirty="0" smtClean="0">
                <a:solidFill>
                  <a:schemeClr val="tx1"/>
                </a:solidFill>
              </a:rPr>
              <a:t> пенсионеры, </a:t>
            </a:r>
            <a:r>
              <a:rPr lang="ru-RU" sz="1100" dirty="0" err="1" smtClean="0">
                <a:solidFill>
                  <a:schemeClr val="tx1"/>
                </a:solidFill>
              </a:rPr>
              <a:t>предпенсионеры</a:t>
            </a:r>
            <a:r>
              <a:rPr lang="ru-RU" sz="1100" dirty="0" smtClean="0">
                <a:solidFill>
                  <a:schemeClr val="tx1"/>
                </a:solidFill>
              </a:rPr>
              <a:t>; инвалиды I и II групп инвалидности, инвалиды с детства, дети - инвалиды; участники ВОВ; ветераны боевых действий; военнослужащие; члены семей</a:t>
            </a:r>
          </a:p>
          <a:p>
            <a:pPr indent="177800" algn="just"/>
            <a:r>
              <a:rPr lang="ru-RU" sz="1100" dirty="0" smtClean="0">
                <a:solidFill>
                  <a:schemeClr val="tx1"/>
                </a:solidFill>
              </a:rPr>
              <a:t> военнослужащих, потерявших кормильца; лица</a:t>
            </a:r>
            <a:r>
              <a:rPr lang="ru-RU" sz="1100" dirty="0">
                <a:solidFill>
                  <a:schemeClr val="tx1"/>
                </a:solidFill>
              </a:rPr>
              <a:t>,</a:t>
            </a:r>
            <a:r>
              <a:rPr lang="ru-RU" sz="1100" dirty="0" smtClean="0">
                <a:solidFill>
                  <a:schemeClr val="tx1"/>
                </a:solidFill>
              </a:rPr>
              <a:t> принимающие (принимавшие) участие в СВО, и другие категории граждан.</a:t>
            </a:r>
          </a:p>
          <a:p>
            <a:pPr marL="1588" indent="176213" algn="just">
              <a:tabLst>
                <a:tab pos="182563" algn="l"/>
              </a:tabLst>
            </a:pPr>
            <a:r>
              <a:rPr lang="ru-RU" sz="1100" dirty="0" smtClean="0">
                <a:solidFill>
                  <a:schemeClr val="tx1"/>
                </a:solidFill>
              </a:rPr>
              <a:t>Право на налоговую льготу имеют индивидуальные предприниматели, применяющие </a:t>
            </a:r>
            <a:r>
              <a:rPr lang="ru-RU" sz="1100" dirty="0">
                <a:solidFill>
                  <a:schemeClr val="tx1"/>
                </a:solidFill>
              </a:rPr>
              <a:t>специальные налоговые </a:t>
            </a:r>
            <a:r>
              <a:rPr lang="ru-RU" sz="1100" dirty="0" smtClean="0">
                <a:solidFill>
                  <a:schemeClr val="tx1"/>
                </a:solidFill>
              </a:rPr>
              <a:t>режимы, в отношении имущества, используемого в предпринимательской </a:t>
            </a:r>
            <a:r>
              <a:rPr lang="ru-RU" sz="1100" dirty="0">
                <a:solidFill>
                  <a:schemeClr val="tx1"/>
                </a:solidFill>
              </a:rPr>
              <a:t>деятельности </a:t>
            </a:r>
            <a:r>
              <a:rPr lang="ru-RU" sz="1100" dirty="0" smtClean="0">
                <a:solidFill>
                  <a:schemeClr val="tx1"/>
                </a:solidFill>
              </a:rPr>
              <a:t>(</a:t>
            </a:r>
            <a:r>
              <a:rPr lang="ru-RU" sz="1100" i="1" dirty="0">
                <a:solidFill>
                  <a:schemeClr val="tx1"/>
                </a:solidFill>
              </a:rPr>
              <a:t>за исключением </a:t>
            </a:r>
            <a:r>
              <a:rPr lang="ru-RU" sz="1100" i="1" dirty="0" smtClean="0">
                <a:solidFill>
                  <a:schemeClr val="tx1"/>
                </a:solidFill>
              </a:rPr>
              <a:t>объектов, </a:t>
            </a:r>
            <a:r>
              <a:rPr lang="ru-RU" sz="1100" i="1" dirty="0">
                <a:solidFill>
                  <a:schemeClr val="tx1"/>
                </a:solidFill>
              </a:rPr>
              <a:t>включенных в перечень, определяемый в соответствии с </a:t>
            </a:r>
            <a:r>
              <a:rPr lang="ru-RU" sz="1100" i="1" dirty="0" smtClean="0">
                <a:solidFill>
                  <a:schemeClr val="tx1"/>
                </a:solidFill>
              </a:rPr>
              <a:t>п. 7 </a:t>
            </a:r>
            <a:r>
              <a:rPr lang="ru-RU" sz="1100" i="1" dirty="0">
                <a:solidFill>
                  <a:schemeClr val="tx1"/>
                </a:solidFill>
              </a:rPr>
              <a:t>статьи 378.2 </a:t>
            </a:r>
            <a:r>
              <a:rPr lang="ru-RU" sz="1100" i="1" dirty="0" smtClean="0">
                <a:solidFill>
                  <a:schemeClr val="tx1"/>
                </a:solidFill>
              </a:rPr>
              <a:t>Налогового кодекса РФ с </a:t>
            </a:r>
            <a:r>
              <a:rPr lang="ru-RU" sz="1100" i="1" dirty="0">
                <a:solidFill>
                  <a:schemeClr val="tx1"/>
                </a:solidFill>
              </a:rPr>
              <a:t>учетом особенностей, предусмотренных </a:t>
            </a:r>
            <a:r>
              <a:rPr lang="ru-RU" sz="1100" i="1" dirty="0" smtClean="0">
                <a:solidFill>
                  <a:schemeClr val="tx1"/>
                </a:solidFill>
              </a:rPr>
              <a:t>п. 10 </a:t>
            </a:r>
            <a:r>
              <a:rPr lang="ru-RU" sz="1100" i="1" dirty="0">
                <a:solidFill>
                  <a:schemeClr val="tx1"/>
                </a:solidFill>
              </a:rPr>
              <a:t>статьи 378.2 </a:t>
            </a:r>
            <a:r>
              <a:rPr lang="ru-RU" sz="1100" i="1" dirty="0" smtClean="0">
                <a:solidFill>
                  <a:schemeClr val="tx1"/>
                </a:solidFill>
              </a:rPr>
              <a:t>Налогового кодекса РФ</a:t>
            </a:r>
            <a:r>
              <a:rPr lang="ru-RU" sz="1100" dirty="0" smtClean="0">
                <a:solidFill>
                  <a:schemeClr val="tx1"/>
                </a:solidFill>
              </a:rPr>
              <a:t>) (п</a:t>
            </a:r>
            <a:r>
              <a:rPr lang="ru-RU" sz="1100" dirty="0">
                <a:solidFill>
                  <a:schemeClr val="tx1"/>
                </a:solidFill>
              </a:rPr>
              <a:t>. 3 ст. 346.1, п. 3 ст. 346.11, пп. 2 п. 10 ст. 346.43 </a:t>
            </a:r>
            <a:r>
              <a:rPr lang="ru-RU" sz="1100" dirty="0" smtClean="0">
                <a:solidFill>
                  <a:schemeClr val="tx1"/>
                </a:solidFill>
              </a:rPr>
              <a:t>Налогового кодекса РФ).</a:t>
            </a:r>
            <a:endParaRPr lang="ru-RU" sz="1100" dirty="0">
              <a:solidFill>
                <a:schemeClr val="tx1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92222" y="3573016"/>
            <a:ext cx="4549166" cy="2088232"/>
          </a:xfrm>
          <a:prstGeom prst="roundRect">
            <a:avLst>
              <a:gd name="adj" fmla="val 13691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41338" indent="177800" algn="just"/>
            <a:r>
              <a:rPr lang="ru-RU" sz="1100" dirty="0" smtClean="0">
                <a:solidFill>
                  <a:schemeClr val="tx1"/>
                </a:solidFill>
              </a:rPr>
              <a:t>В </a:t>
            </a:r>
            <a:r>
              <a:rPr lang="ru-RU" sz="1100" dirty="0">
                <a:solidFill>
                  <a:schemeClr val="tx1"/>
                </a:solidFill>
              </a:rPr>
              <a:t>настоящее время реализован беззаявительный порядок предоставления льгот </a:t>
            </a:r>
            <a:r>
              <a:rPr lang="ru-RU" sz="1100" dirty="0" smtClean="0">
                <a:solidFill>
                  <a:schemeClr val="tx1"/>
                </a:solidFill>
              </a:rPr>
              <a:t>для </a:t>
            </a:r>
            <a:r>
              <a:rPr lang="ru-RU" sz="1100" dirty="0">
                <a:solidFill>
                  <a:schemeClr val="tx1"/>
                </a:solidFill>
              </a:rPr>
              <a:t>пенсионеров, предпенсионеров, инвалидов, </a:t>
            </a:r>
            <a:r>
              <a:rPr lang="ru-RU" sz="1100" dirty="0" smtClean="0">
                <a:solidFill>
                  <a:schemeClr val="tx1"/>
                </a:solidFill>
              </a:rPr>
              <a:t>чернобыльцев, лиц</a:t>
            </a:r>
            <a:r>
              <a:rPr lang="ru-RU" sz="1100" dirty="0">
                <a:solidFill>
                  <a:schemeClr val="tx1"/>
                </a:solidFill>
              </a:rPr>
              <a:t>, имеющих трех и более несовершеннолетних детей, </a:t>
            </a:r>
            <a:r>
              <a:rPr lang="ru-RU" sz="1100" dirty="0" smtClean="0">
                <a:solidFill>
                  <a:schemeClr val="tx1"/>
                </a:solidFill>
              </a:rPr>
              <a:t>ветеранов </a:t>
            </a:r>
            <a:r>
              <a:rPr lang="ru-RU" sz="1100" dirty="0">
                <a:solidFill>
                  <a:schemeClr val="tx1"/>
                </a:solidFill>
              </a:rPr>
              <a:t>боевых </a:t>
            </a:r>
            <a:r>
              <a:rPr lang="ru-RU" sz="1100" dirty="0" smtClean="0">
                <a:solidFill>
                  <a:schemeClr val="tx1"/>
                </a:solidFill>
              </a:rPr>
              <a:t>действий, участников СВО и членов их семей.</a:t>
            </a:r>
            <a:endParaRPr lang="ru-RU" sz="1100" dirty="0">
              <a:solidFill>
                <a:schemeClr val="tx1"/>
              </a:solidFill>
            </a:endParaRPr>
          </a:p>
          <a:p>
            <a:pPr indent="177800" algn="just"/>
            <a:r>
              <a:rPr lang="ru-RU" sz="1100" dirty="0" smtClean="0">
                <a:solidFill>
                  <a:schemeClr val="tx1"/>
                </a:solidFill>
              </a:rPr>
              <a:t>Если </a:t>
            </a:r>
            <a:r>
              <a:rPr lang="ru-RU" sz="1100" dirty="0">
                <a:solidFill>
                  <a:schemeClr val="tx1"/>
                </a:solidFill>
              </a:rPr>
              <a:t>право на льготу по земельному, транспортному налогу и налогу на </a:t>
            </a:r>
            <a:r>
              <a:rPr lang="ru-RU" sz="1100" dirty="0" smtClean="0">
                <a:solidFill>
                  <a:schemeClr val="tx1"/>
                </a:solidFill>
              </a:rPr>
              <a:t>имущество</a:t>
            </a:r>
            <a:r>
              <a:rPr lang="en-US" sz="1100" dirty="0" smtClean="0">
                <a:solidFill>
                  <a:schemeClr val="tx1"/>
                </a:solidFill>
              </a:rPr>
              <a:t> </a:t>
            </a:r>
            <a:r>
              <a:rPr lang="ru-RU" sz="1100" dirty="0" smtClean="0">
                <a:solidFill>
                  <a:schemeClr val="tx1"/>
                </a:solidFill>
              </a:rPr>
              <a:t>физических лиц </a:t>
            </a:r>
            <a:r>
              <a:rPr lang="ru-RU" sz="1100" dirty="0">
                <a:solidFill>
                  <a:schemeClr val="tx1"/>
                </a:solidFill>
              </a:rPr>
              <a:t>возникло в </a:t>
            </a:r>
            <a:r>
              <a:rPr lang="ru-RU" sz="1100" dirty="0" smtClean="0">
                <a:solidFill>
                  <a:schemeClr val="tx1"/>
                </a:solidFill>
              </a:rPr>
              <a:t>2025 </a:t>
            </a:r>
            <a:r>
              <a:rPr lang="ru-RU" sz="1100" dirty="0">
                <a:solidFill>
                  <a:schemeClr val="tx1"/>
                </a:solidFill>
              </a:rPr>
              <a:t>году впервые</a:t>
            </a:r>
            <a:r>
              <a:rPr lang="ru-RU" sz="1100" dirty="0" smtClean="0">
                <a:solidFill>
                  <a:schemeClr val="tx1"/>
                </a:solidFill>
              </a:rPr>
              <a:t>, то </a:t>
            </a:r>
            <a:r>
              <a:rPr lang="ru-RU" sz="1100" dirty="0">
                <a:solidFill>
                  <a:schemeClr val="tx1"/>
                </a:solidFill>
              </a:rPr>
              <a:t>гражданин может обратиться в любую </a:t>
            </a:r>
            <a:r>
              <a:rPr lang="ru-RU" sz="1100" dirty="0" smtClean="0">
                <a:solidFill>
                  <a:schemeClr val="tx1"/>
                </a:solidFill>
              </a:rPr>
              <a:t>инспекцию </a:t>
            </a:r>
            <a:r>
              <a:rPr lang="ru-RU" sz="1100" dirty="0">
                <a:solidFill>
                  <a:schemeClr val="tx1"/>
                </a:solidFill>
              </a:rPr>
              <a:t>с </a:t>
            </a:r>
            <a:r>
              <a:rPr lang="ru-RU" sz="1100" dirty="0" smtClean="0">
                <a:solidFill>
                  <a:schemeClr val="tx1"/>
                </a:solidFill>
              </a:rPr>
              <a:t>заявлением по </a:t>
            </a:r>
            <a:r>
              <a:rPr lang="ru-RU" sz="1100" dirty="0">
                <a:solidFill>
                  <a:schemeClr val="tx1"/>
                </a:solidFill>
              </a:rPr>
              <a:t>форме, установленной приказом ФНС России от </a:t>
            </a:r>
            <a:r>
              <a:rPr lang="ru-RU" sz="1100" dirty="0" smtClean="0">
                <a:solidFill>
                  <a:schemeClr val="tx1"/>
                </a:solidFill>
              </a:rPr>
              <a:t>14.11.2017 № </a:t>
            </a:r>
            <a:r>
              <a:rPr lang="ru-RU" sz="1100" dirty="0">
                <a:solidFill>
                  <a:schemeClr val="tx1"/>
                </a:solidFill>
              </a:rPr>
              <a:t>ММВ-7-21/897</a:t>
            </a:r>
            <a:r>
              <a:rPr lang="ru-RU" sz="1100" dirty="0" smtClean="0">
                <a:solidFill>
                  <a:schemeClr val="tx1"/>
                </a:solidFill>
              </a:rPr>
              <a:t>@. Это </a:t>
            </a:r>
            <a:r>
              <a:rPr lang="ru-RU" sz="1100" dirty="0">
                <a:solidFill>
                  <a:schemeClr val="tx1"/>
                </a:solidFill>
              </a:rPr>
              <a:t>можно сделать из </a:t>
            </a:r>
            <a:r>
              <a:rPr lang="ru-RU" sz="1100" dirty="0" smtClean="0">
                <a:solidFill>
                  <a:schemeClr val="tx1"/>
                </a:solidFill>
              </a:rPr>
              <a:t>Личного </a:t>
            </a:r>
            <a:r>
              <a:rPr lang="ru-RU" sz="1100" dirty="0">
                <a:solidFill>
                  <a:schemeClr val="tx1"/>
                </a:solidFill>
              </a:rPr>
              <a:t>кабинета </a:t>
            </a:r>
            <a:r>
              <a:rPr lang="ru-RU" sz="1100" dirty="0" smtClean="0">
                <a:solidFill>
                  <a:schemeClr val="tx1"/>
                </a:solidFill>
              </a:rPr>
              <a:t>налогоплательщика, </a:t>
            </a:r>
            <a:r>
              <a:rPr lang="ru-RU" sz="1100" dirty="0">
                <a:solidFill>
                  <a:schemeClr val="tx1"/>
                </a:solidFill>
              </a:rPr>
              <a:t>по почте, лично в любой инспекции или в </a:t>
            </a:r>
            <a:r>
              <a:rPr lang="ru-RU" sz="1100" dirty="0" smtClean="0">
                <a:solidFill>
                  <a:schemeClr val="tx1"/>
                </a:solidFill>
              </a:rPr>
              <a:t>МФЦ</a:t>
            </a:r>
            <a:r>
              <a:rPr lang="ru-RU" sz="11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206955" y="5829066"/>
            <a:ext cx="4549166" cy="720080"/>
          </a:xfrm>
          <a:prstGeom prst="roundRect">
            <a:avLst>
              <a:gd name="adj" fmla="val 23748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bIns="0" rtlCol="0" anchor="ctr" anchorCtr="0"/>
          <a:lstStyle/>
          <a:p>
            <a:pPr marL="628650" algn="just"/>
            <a:r>
              <a:rPr lang="ru-RU" sz="1100" dirty="0" smtClean="0">
                <a:solidFill>
                  <a:schemeClr val="tx1"/>
                </a:solidFill>
              </a:rPr>
              <a:t>ПОЛНЫЙ ПЕРЕЧЕНЬ ЛЬГОТ В СЕРВИСЕ «СПРАВОЧНАЯ ИНФОРМАЦИЯ О СТАВКАХ И ЛЬГОТАХ ПО ИМУЩЕСТВЕННЫМ НАЛОГАМ»</a:t>
            </a:r>
            <a:endParaRPr lang="ru-RU" sz="1100" dirty="0">
              <a:solidFill>
                <a:schemeClr val="tx1"/>
              </a:solidFill>
            </a:endParaRP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0301" y="3892742"/>
            <a:ext cx="368660" cy="368660"/>
          </a:xfrm>
          <a:prstGeom prst="rect">
            <a:avLst/>
          </a:prstGeom>
        </p:spPr>
      </p:pic>
      <p:sp>
        <p:nvSpPr>
          <p:cNvPr id="19" name="Скругленный прямоугольник 18"/>
          <p:cNvSpPr/>
          <p:nvPr/>
        </p:nvSpPr>
        <p:spPr>
          <a:xfrm>
            <a:off x="5179325" y="4761272"/>
            <a:ext cx="4538282" cy="1603310"/>
          </a:xfrm>
          <a:prstGeom prst="roundRect">
            <a:avLst>
              <a:gd name="adj" fmla="val 13976"/>
            </a:avLst>
          </a:prstGeom>
          <a:solidFill>
            <a:schemeClr val="accent5">
              <a:lumMod val="20000"/>
              <a:lumOff val="80000"/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bIns="0" rtlCol="0" anchor="t" anchorCtr="0"/>
          <a:lstStyle/>
          <a:p>
            <a:pPr marL="93663"/>
            <a:r>
              <a:rPr lang="ru-RU" sz="1400" b="1" dirty="0" smtClean="0">
                <a:solidFill>
                  <a:srgbClr val="0070C0"/>
                </a:solidFill>
              </a:rPr>
              <a:t>НАЛОГОВОЕ УВЕДОМЛЕНИЕ НА УПЛАТУ НАЛОГОВ ПРИДЕТ В ЭЛЕКТРОННОМ ВИДЕ ПОЛЬЗОВАТЕЛЯМ:</a:t>
            </a:r>
          </a:p>
          <a:p>
            <a:pPr algn="just"/>
            <a:endParaRPr lang="ru-RU" sz="600" dirty="0" smtClean="0">
              <a:solidFill>
                <a:schemeClr val="tx1"/>
              </a:solidFill>
            </a:endParaRPr>
          </a:p>
          <a:p>
            <a:pPr marL="628650"/>
            <a:r>
              <a:rPr lang="ru-RU" sz="1200" b="1" dirty="0" smtClean="0">
                <a:solidFill>
                  <a:srgbClr val="0070C0"/>
                </a:solidFill>
              </a:rPr>
              <a:t>ЛИЧНОГО КАБИНЕТА НАЛОГОПЛАТЕЛЬЩИКА ДЛЯ ФИЗИЧЕСКИХ ЛИЦ</a:t>
            </a:r>
            <a:r>
              <a:rPr lang="en-US" sz="1200" b="1" dirty="0" smtClean="0">
                <a:solidFill>
                  <a:srgbClr val="0070C0"/>
                </a:solidFill>
              </a:rPr>
              <a:t> </a:t>
            </a:r>
            <a:r>
              <a:rPr lang="ru-RU" sz="1200" b="1" dirty="0" smtClean="0">
                <a:solidFill>
                  <a:srgbClr val="0070C0"/>
                </a:solidFill>
              </a:rPr>
              <a:t>НА САЙТЕ ФНС РОССИИ</a:t>
            </a:r>
          </a:p>
          <a:p>
            <a:pPr marL="628650"/>
            <a:endParaRPr lang="ru-RU" sz="1400" dirty="0">
              <a:solidFill>
                <a:schemeClr val="tx1"/>
              </a:solidFill>
            </a:endParaRPr>
          </a:p>
          <a:p>
            <a:pPr marL="628650"/>
            <a:r>
              <a:rPr lang="ru-RU" sz="1200" b="1" dirty="0" smtClean="0">
                <a:solidFill>
                  <a:srgbClr val="0070C0"/>
                </a:solidFill>
              </a:rPr>
              <a:t>ЛИЧНОГО КАБИНЕТА НА ПОРТАЛЕ ГОСУСЛУГ</a:t>
            </a:r>
            <a:endParaRPr lang="ru-RU" sz="1200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G:\10otdel\Информационные кампании (приказы, письма)\Льготы имущественные налоги\2026\Буклет\FNS-logo_30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85048" y="5322846"/>
            <a:ext cx="432048" cy="446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G:\10otdel\Информационные кампании (приказы, письма)\Льготы имущественные налоги\2026\Буклет\пгу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03577" y="5797811"/>
            <a:ext cx="413519" cy="455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:\10otdel\Информационные кампании (приказы, письма)\Льготы имущественные налоги\2026\Буклет\сервис льготы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2710" y="5890973"/>
            <a:ext cx="596266" cy="596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10otdel\Информационные кампании (приказы, письма)\Льготы имущественные налоги\2026\Буклет\домик синий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2202" y="499230"/>
            <a:ext cx="1741145" cy="985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10otdel\Информационные кампании (приказы, письма)\Льготы имущественные налоги\2026\Буклет\исх\машинка синяя_V.pn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537" r="11200"/>
          <a:stretch/>
        </p:blipFill>
        <p:spPr bwMode="auto">
          <a:xfrm>
            <a:off x="5308723" y="2996952"/>
            <a:ext cx="1452421" cy="1037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10otdel\Информационные кампании (приказы, письма)\Льготы имущественные налоги\2026\Буклет\исх\дерево синее бел_V.pn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015" r="23274"/>
          <a:stretch/>
        </p:blipFill>
        <p:spPr bwMode="auto">
          <a:xfrm>
            <a:off x="8193360" y="2708920"/>
            <a:ext cx="1262089" cy="128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G:\10otdel\Информационные кампании (приказы, письма)\Льготы имущественные налоги\2026\Буклет\исх\домик синий_V.pn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753" r="19692"/>
          <a:stretch/>
        </p:blipFill>
        <p:spPr bwMode="auto">
          <a:xfrm>
            <a:off x="6761144" y="2744315"/>
            <a:ext cx="1394460" cy="128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7533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5169024" y="188640"/>
            <a:ext cx="4527666" cy="6480721"/>
          </a:xfrm>
          <a:prstGeom prst="roundRect">
            <a:avLst>
              <a:gd name="adj" fmla="val 5528"/>
            </a:avLst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bIns="0" rtlCol="0" anchor="t" anchorCtr="0"/>
          <a:lstStyle/>
          <a:p>
            <a:pPr algn="ctr"/>
            <a:r>
              <a:rPr lang="ru-RU" sz="1300" b="1" dirty="0">
                <a:ln w="3175">
                  <a:noFill/>
                </a:ln>
                <a:solidFill>
                  <a:srgbClr val="FF6600"/>
                </a:solidFill>
              </a:rPr>
              <a:t>ЛЬГОТЫ ПО </a:t>
            </a:r>
            <a:r>
              <a:rPr lang="ru-RU" sz="1300" b="1" dirty="0" smtClean="0">
                <a:ln w="3175">
                  <a:noFill/>
                </a:ln>
                <a:solidFill>
                  <a:srgbClr val="FF6600"/>
                </a:solidFill>
              </a:rPr>
              <a:t>ЗЕМЕЛЬНОМУ НАЛОГУ ФИЗИЧЕСКИХ </a:t>
            </a:r>
            <a:r>
              <a:rPr lang="ru-RU" sz="1300" b="1" dirty="0">
                <a:ln w="3175">
                  <a:noFill/>
                </a:ln>
                <a:solidFill>
                  <a:srgbClr val="FF6600"/>
                </a:solidFill>
              </a:rPr>
              <a:t>ЛИЦ</a:t>
            </a:r>
          </a:p>
          <a:p>
            <a:pPr marL="1074738" indent="177800" algn="just"/>
            <a:endParaRPr lang="ru-RU" sz="1100" dirty="0" smtClean="0">
              <a:solidFill>
                <a:srgbClr val="FF6600"/>
              </a:solidFill>
            </a:endParaRPr>
          </a:p>
          <a:p>
            <a:pPr marL="1257300" indent="180975" algn="just"/>
            <a:r>
              <a:rPr lang="ru-RU" sz="1100" dirty="0" smtClean="0">
                <a:solidFill>
                  <a:schemeClr val="tx1"/>
                </a:solidFill>
              </a:rPr>
              <a:t>Право на уменьшение налоговой базы на величину кадастровой стоимости </a:t>
            </a:r>
            <a:r>
              <a:rPr lang="ru-RU" sz="1100" dirty="0">
                <a:solidFill>
                  <a:schemeClr val="tx1"/>
                </a:solidFill>
              </a:rPr>
              <a:t>600 кв. метров площади земельного участка </a:t>
            </a:r>
            <a:r>
              <a:rPr lang="ru-RU" sz="1100" dirty="0" smtClean="0">
                <a:solidFill>
                  <a:schemeClr val="tx1"/>
                </a:solidFill>
              </a:rPr>
              <a:t>имеют категории граждан, поименованные в статье </a:t>
            </a:r>
            <a:r>
              <a:rPr lang="ru-RU" sz="1100" dirty="0">
                <a:solidFill>
                  <a:schemeClr val="tx1"/>
                </a:solidFill>
              </a:rPr>
              <a:t>391 </a:t>
            </a:r>
            <a:r>
              <a:rPr lang="ru-RU" sz="1100" dirty="0" smtClean="0">
                <a:solidFill>
                  <a:schemeClr val="tx1"/>
                </a:solidFill>
              </a:rPr>
              <a:t>Налогового кодекса РФ. </a:t>
            </a:r>
          </a:p>
          <a:p>
            <a:pPr indent="180975" algn="just"/>
            <a:r>
              <a:rPr lang="ru-RU" sz="1100" i="1" dirty="0" smtClean="0">
                <a:solidFill>
                  <a:schemeClr val="tx1"/>
                </a:solidFill>
              </a:rPr>
              <a:t>Например</a:t>
            </a:r>
            <a:r>
              <a:rPr lang="ru-RU" sz="1100" i="1" dirty="0">
                <a:solidFill>
                  <a:schemeClr val="tx1"/>
                </a:solidFill>
              </a:rPr>
              <a:t>: пенсионеры, </a:t>
            </a:r>
            <a:r>
              <a:rPr lang="ru-RU" sz="1100" i="1" dirty="0" err="1" smtClean="0">
                <a:solidFill>
                  <a:schemeClr val="tx1"/>
                </a:solidFill>
              </a:rPr>
              <a:t>предпенсионеры</a:t>
            </a:r>
            <a:r>
              <a:rPr lang="ru-RU" sz="1100" i="1" dirty="0" smtClean="0">
                <a:solidFill>
                  <a:schemeClr val="tx1"/>
                </a:solidFill>
              </a:rPr>
              <a:t>; инвалиды </a:t>
            </a:r>
            <a:r>
              <a:rPr lang="ru-RU" sz="1100" i="1" dirty="0">
                <a:solidFill>
                  <a:schemeClr val="tx1"/>
                </a:solidFill>
              </a:rPr>
              <a:t>I и II групп инвалидности, инвалиды с детства, дети - инвалиды; ветераны и инвалиды ВОВ, боевых действий; Герои Советского Союза, </a:t>
            </a:r>
            <a:r>
              <a:rPr lang="ru-RU" sz="1100" i="1" dirty="0" smtClean="0">
                <a:solidFill>
                  <a:schemeClr val="tx1"/>
                </a:solidFill>
              </a:rPr>
              <a:t>РФ; участники СВО и члены их семей; </a:t>
            </a:r>
            <a:r>
              <a:rPr lang="ru-RU" sz="1100" i="1" dirty="0">
                <a:solidFill>
                  <a:schemeClr val="tx1"/>
                </a:solidFill>
              </a:rPr>
              <a:t>физические лица, имеющие </a:t>
            </a:r>
            <a:r>
              <a:rPr lang="ru-RU" sz="1100" i="1" dirty="0" smtClean="0">
                <a:solidFill>
                  <a:schemeClr val="tx1"/>
                </a:solidFill>
              </a:rPr>
              <a:t>трех </a:t>
            </a:r>
            <a:r>
              <a:rPr lang="ru-RU" sz="1100" i="1" dirty="0">
                <a:solidFill>
                  <a:schemeClr val="tx1"/>
                </a:solidFill>
              </a:rPr>
              <a:t>и более несовершеннолетних детей, и другие категории граждан.</a:t>
            </a:r>
          </a:p>
          <a:p>
            <a:pPr marL="541338" indent="177800" algn="just"/>
            <a:endParaRPr lang="ru-RU" sz="400" dirty="0" smtClean="0">
              <a:solidFill>
                <a:schemeClr val="tx1"/>
              </a:solidFill>
            </a:endParaRPr>
          </a:p>
          <a:p>
            <a:pPr marL="541338" indent="177800" algn="just">
              <a:spcAft>
                <a:spcPts val="400"/>
              </a:spcAft>
            </a:pPr>
            <a:r>
              <a:rPr lang="ru-RU" sz="1100" b="1" dirty="0" smtClean="0">
                <a:solidFill>
                  <a:srgbClr val="FF6600"/>
                </a:solidFill>
              </a:rPr>
              <a:t>ДОПОЛНИТЕЛЬНЫЕ ЛЬГОТЫ </a:t>
            </a:r>
            <a:r>
              <a:rPr lang="ru-RU" sz="1100" dirty="0" smtClean="0">
                <a:solidFill>
                  <a:schemeClr val="tx1"/>
                </a:solidFill>
              </a:rPr>
              <a:t>по </a:t>
            </a:r>
            <a:r>
              <a:rPr lang="ru-RU" sz="1100" dirty="0">
                <a:solidFill>
                  <a:schemeClr val="tx1"/>
                </a:solidFill>
              </a:rPr>
              <a:t>земельному налогу </a:t>
            </a:r>
            <a:r>
              <a:rPr lang="ru-RU" sz="1100" dirty="0" smtClean="0">
                <a:solidFill>
                  <a:schemeClr val="tx1"/>
                </a:solidFill>
              </a:rPr>
              <a:t>в               </a:t>
            </a:r>
            <a:r>
              <a:rPr lang="ru-RU" sz="1100" dirty="0">
                <a:solidFill>
                  <a:schemeClr val="tx1"/>
                </a:solidFill>
              </a:rPr>
              <a:t>г. Омске установлены Решением Омского городского </a:t>
            </a:r>
            <a:r>
              <a:rPr lang="ru-RU" sz="1100" dirty="0" smtClean="0">
                <a:solidFill>
                  <a:schemeClr val="tx1"/>
                </a:solidFill>
              </a:rPr>
              <a:t>Совета от </a:t>
            </a:r>
            <a:r>
              <a:rPr lang="ru-RU" sz="1100" dirty="0">
                <a:solidFill>
                  <a:schemeClr val="tx1"/>
                </a:solidFill>
              </a:rPr>
              <a:t>16.11.2005 № 298 «О земельном налоге на </a:t>
            </a:r>
            <a:r>
              <a:rPr lang="ru-RU" sz="1100" dirty="0" smtClean="0">
                <a:solidFill>
                  <a:schemeClr val="tx1"/>
                </a:solidFill>
              </a:rPr>
              <a:t>территории     г. Омска</a:t>
            </a:r>
            <a:r>
              <a:rPr lang="ru-RU" sz="1100" dirty="0">
                <a:solidFill>
                  <a:schemeClr val="tx1"/>
                </a:solidFill>
              </a:rPr>
              <a:t>». </a:t>
            </a:r>
            <a:endParaRPr lang="en-US" sz="1100" dirty="0" smtClean="0">
              <a:solidFill>
                <a:schemeClr val="tx1"/>
              </a:solidFill>
            </a:endParaRPr>
          </a:p>
          <a:p>
            <a:pPr marL="541338" indent="177800" algn="just">
              <a:spcAft>
                <a:spcPts val="400"/>
              </a:spcAft>
            </a:pPr>
            <a:endParaRPr lang="ru-RU" sz="100" dirty="0">
              <a:solidFill>
                <a:schemeClr val="tx1"/>
              </a:solidFill>
            </a:endParaRPr>
          </a:p>
          <a:p>
            <a:pPr marL="171450" indent="-171450" algn="just">
              <a:spcAft>
                <a:spcPts val="400"/>
              </a:spcAft>
              <a:buFont typeface="Webdings"/>
              <a:buChar char="a"/>
            </a:pPr>
            <a:r>
              <a:rPr lang="ru-RU" sz="1100" b="1" dirty="0" smtClean="0">
                <a:solidFill>
                  <a:schemeClr val="tx1"/>
                </a:solidFill>
                <a:sym typeface="Webdings"/>
              </a:rPr>
              <a:t>Полное </a:t>
            </a:r>
            <a:r>
              <a:rPr lang="ru-RU" sz="1100" b="1" dirty="0">
                <a:solidFill>
                  <a:schemeClr val="tx1"/>
                </a:solidFill>
                <a:sym typeface="Webdings"/>
              </a:rPr>
              <a:t>о</a:t>
            </a:r>
            <a:r>
              <a:rPr lang="ru-RU" sz="1100" b="1" dirty="0">
                <a:solidFill>
                  <a:schemeClr val="tx1"/>
                </a:solidFill>
              </a:rPr>
              <a:t>свобождение от уплаты налога имеют: </a:t>
            </a:r>
            <a:r>
              <a:rPr lang="ru-RU" sz="1100" dirty="0">
                <a:solidFill>
                  <a:schemeClr val="tx1"/>
                </a:solidFill>
              </a:rPr>
              <a:t>ветераны и инвалиды ВОВ, ветераны боевых действий в </a:t>
            </a:r>
            <a:r>
              <a:rPr lang="ru-RU" sz="1100" dirty="0" smtClean="0">
                <a:solidFill>
                  <a:schemeClr val="tx1"/>
                </a:solidFill>
              </a:rPr>
              <a:t>отношении </a:t>
            </a:r>
            <a:r>
              <a:rPr lang="ru-RU" sz="1100" dirty="0">
                <a:solidFill>
                  <a:schemeClr val="tx1"/>
                </a:solidFill>
              </a:rPr>
              <a:t>земельных участков, занятых ИЖС, индивидуальными гаражами, </a:t>
            </a:r>
            <a:r>
              <a:rPr lang="ru-RU" sz="1100" dirty="0" smtClean="0">
                <a:solidFill>
                  <a:schemeClr val="tx1"/>
                </a:solidFill>
              </a:rPr>
              <a:t>предоставленных </a:t>
            </a:r>
            <a:r>
              <a:rPr lang="ru-RU" sz="1100" dirty="0">
                <a:solidFill>
                  <a:schemeClr val="tx1"/>
                </a:solidFill>
              </a:rPr>
              <a:t>для садоводства, огородничества, дачного хозяйства; физические лица в отношении земельных участков для ЛПХ, садоводства, огородничества, затопляемых на 50% и более</a:t>
            </a:r>
            <a:r>
              <a:rPr lang="ru-RU" sz="1100" dirty="0" smtClean="0">
                <a:solidFill>
                  <a:schemeClr val="tx1"/>
                </a:solidFill>
              </a:rPr>
              <a:t>.</a:t>
            </a:r>
            <a:endParaRPr lang="en-US" sz="1100" dirty="0" smtClean="0">
              <a:solidFill>
                <a:schemeClr val="tx1"/>
              </a:solidFill>
            </a:endParaRPr>
          </a:p>
          <a:p>
            <a:pPr algn="just">
              <a:spcAft>
                <a:spcPts val="400"/>
              </a:spcAft>
            </a:pPr>
            <a:endParaRPr lang="ru-RU" sz="100" dirty="0">
              <a:solidFill>
                <a:schemeClr val="tx1"/>
              </a:solidFill>
            </a:endParaRPr>
          </a:p>
          <a:p>
            <a:pPr marL="171450" indent="-171450" algn="just">
              <a:spcAft>
                <a:spcPts val="400"/>
              </a:spcAft>
              <a:buFont typeface="Webdings"/>
              <a:buChar char="a"/>
            </a:pPr>
            <a:r>
              <a:rPr lang="ru-RU" sz="1100" b="1" dirty="0" smtClean="0">
                <a:solidFill>
                  <a:schemeClr val="tx1"/>
                </a:solidFill>
              </a:rPr>
              <a:t>Освобождение </a:t>
            </a:r>
            <a:r>
              <a:rPr lang="ru-RU" sz="1100" b="1" dirty="0">
                <a:solidFill>
                  <a:schemeClr val="tx1"/>
                </a:solidFill>
              </a:rPr>
              <a:t>от уплаты налога на </a:t>
            </a:r>
            <a:r>
              <a:rPr lang="ru-RU" sz="1100" b="1" dirty="0" smtClean="0">
                <a:solidFill>
                  <a:schemeClr val="tx1"/>
                </a:solidFill>
              </a:rPr>
              <a:t>50% </a:t>
            </a:r>
            <a:r>
              <a:rPr lang="ru-RU" sz="1100" b="1" dirty="0">
                <a:solidFill>
                  <a:schemeClr val="tx1"/>
                </a:solidFill>
              </a:rPr>
              <a:t>имеют: </a:t>
            </a:r>
            <a:r>
              <a:rPr lang="ru-RU" sz="1100" dirty="0">
                <a:solidFill>
                  <a:schemeClr val="tx1"/>
                </a:solidFill>
              </a:rPr>
              <a:t>физические лица в отношении земельных участков для ЛПХ, садоводства, огородничества, затопляемых на менее 50%; физические </a:t>
            </a:r>
            <a:r>
              <a:rPr lang="ru-RU" sz="1100" dirty="0" smtClean="0">
                <a:solidFill>
                  <a:schemeClr val="tx1"/>
                </a:solidFill>
              </a:rPr>
              <a:t>лица в </a:t>
            </a:r>
            <a:r>
              <a:rPr lang="ru-RU" sz="1100" dirty="0">
                <a:solidFill>
                  <a:schemeClr val="tx1"/>
                </a:solidFill>
              </a:rPr>
              <a:t>отношении земельных участков, предоставленных в собственность для ИЖС и дачного строительства бесплатно - в течение 10 лет с даты государственной регистрации прав на данные земельные участки</a:t>
            </a:r>
            <a:r>
              <a:rPr lang="ru-RU" sz="1100" dirty="0" smtClean="0">
                <a:solidFill>
                  <a:schemeClr val="tx1"/>
                </a:solidFill>
              </a:rPr>
              <a:t>.</a:t>
            </a:r>
            <a:endParaRPr lang="en-US" sz="1100" dirty="0" smtClean="0">
              <a:solidFill>
                <a:schemeClr val="tx1"/>
              </a:solidFill>
            </a:endParaRPr>
          </a:p>
          <a:p>
            <a:pPr algn="just">
              <a:spcAft>
                <a:spcPts val="400"/>
              </a:spcAft>
            </a:pPr>
            <a:endParaRPr lang="ru-RU" sz="100" dirty="0">
              <a:solidFill>
                <a:schemeClr val="tx1"/>
              </a:solidFill>
            </a:endParaRPr>
          </a:p>
          <a:p>
            <a:pPr indent="182563" algn="just">
              <a:spcAft>
                <a:spcPts val="400"/>
              </a:spcAft>
            </a:pPr>
            <a:r>
              <a:rPr lang="ru-RU" sz="1100" b="1" dirty="0">
                <a:solidFill>
                  <a:schemeClr val="tx1"/>
                </a:solidFill>
                <a:sym typeface="Webdings"/>
              </a:rPr>
              <a:t></a:t>
            </a:r>
            <a:r>
              <a:rPr lang="ru-RU" sz="1100" dirty="0">
                <a:solidFill>
                  <a:schemeClr val="tx1"/>
                </a:solidFill>
                <a:sym typeface="Webdings"/>
              </a:rPr>
              <a:t> </a:t>
            </a:r>
            <a:r>
              <a:rPr lang="ru-RU" sz="1100" b="1" dirty="0">
                <a:solidFill>
                  <a:schemeClr val="tx1"/>
                </a:solidFill>
              </a:rPr>
              <a:t>Уменьшение налоговой базы на кадастровую стоимость 600 кв. метров площади одного земельного участка имеют: </a:t>
            </a:r>
            <a:r>
              <a:rPr lang="ru-RU" sz="1100" dirty="0">
                <a:solidFill>
                  <a:schemeClr val="tx1"/>
                </a:solidFill>
              </a:rPr>
              <a:t>одинокие родители, воспитывающие несовершеннолетних детей; лица из числа детей-сирот и детей, оставшихся без попечения родителей; вдовы военнослужащих, погибших при исполнении служебных обязанностей, не вступившие в повторный брак.</a:t>
            </a:r>
            <a:endParaRPr lang="ru-RU" sz="300" dirty="0">
              <a:solidFill>
                <a:schemeClr val="tx1"/>
              </a:solidFill>
            </a:endParaRPr>
          </a:p>
          <a:p>
            <a:pPr marL="87313" algn="just"/>
            <a:endParaRPr lang="ru-RU" sz="1100" dirty="0">
              <a:solidFill>
                <a:schemeClr val="tx1"/>
              </a:solidFill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4953000" y="53266"/>
            <a:ext cx="0" cy="6804734"/>
          </a:xfrm>
          <a:prstGeom prst="line">
            <a:avLst/>
          </a:prstGeom>
          <a:ln>
            <a:solidFill>
              <a:schemeClr val="accent1">
                <a:shade val="95000"/>
                <a:satMod val="105000"/>
                <a:alpha val="36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85048" y="2496030"/>
            <a:ext cx="368660" cy="368660"/>
          </a:xfrm>
          <a:prstGeom prst="rect">
            <a:avLst/>
          </a:prstGeom>
        </p:spPr>
      </p:pic>
      <p:sp>
        <p:nvSpPr>
          <p:cNvPr id="13" name="Скругленный прямоугольник 12"/>
          <p:cNvSpPr/>
          <p:nvPr/>
        </p:nvSpPr>
        <p:spPr>
          <a:xfrm>
            <a:off x="200472" y="188639"/>
            <a:ext cx="4536282" cy="6480721"/>
          </a:xfrm>
          <a:prstGeom prst="roundRect">
            <a:avLst>
              <a:gd name="adj" fmla="val 5478"/>
            </a:avLst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bIns="0" rtlCol="0" anchor="t" anchorCtr="0"/>
          <a:lstStyle/>
          <a:p>
            <a:pPr algn="ctr"/>
            <a:r>
              <a:rPr lang="ru-RU" sz="1300" b="1" dirty="0">
                <a:ln w="3175">
                  <a:noFill/>
                </a:ln>
                <a:solidFill>
                  <a:srgbClr val="FF6600"/>
                </a:solidFill>
              </a:rPr>
              <a:t>ЛЬГОТЫ ПО </a:t>
            </a:r>
            <a:r>
              <a:rPr lang="ru-RU" sz="1300" b="1" dirty="0" smtClean="0">
                <a:ln w="3175">
                  <a:noFill/>
                </a:ln>
                <a:solidFill>
                  <a:srgbClr val="FF6600"/>
                </a:solidFill>
              </a:rPr>
              <a:t>ТРАНСПОРТНОМУ НАЛОГУ ФИЗИЧЕСКИХ </a:t>
            </a:r>
            <a:r>
              <a:rPr lang="ru-RU" sz="1300" b="1" dirty="0">
                <a:ln w="3175">
                  <a:noFill/>
                </a:ln>
                <a:solidFill>
                  <a:srgbClr val="FF6600"/>
                </a:solidFill>
              </a:rPr>
              <a:t>ЛИЦ</a:t>
            </a:r>
            <a:endParaRPr lang="ru-RU" sz="1300" dirty="0">
              <a:ln w="3175">
                <a:noFill/>
              </a:ln>
              <a:solidFill>
                <a:srgbClr val="FF6600"/>
              </a:solidFill>
            </a:endParaRPr>
          </a:p>
          <a:p>
            <a:pPr marL="895350" indent="180975" algn="just"/>
            <a:endParaRPr lang="ru-RU" sz="300" dirty="0" smtClean="0">
              <a:solidFill>
                <a:schemeClr val="tx1"/>
              </a:solidFill>
            </a:endParaRPr>
          </a:p>
          <a:p>
            <a:pPr marL="1609725" indent="180975" algn="just"/>
            <a:endParaRPr lang="en-US" sz="1100" dirty="0" smtClean="0">
              <a:solidFill>
                <a:schemeClr val="tx1"/>
              </a:solidFill>
            </a:endParaRPr>
          </a:p>
          <a:p>
            <a:pPr marL="1524000" indent="180975" algn="just"/>
            <a:r>
              <a:rPr lang="ru-RU" sz="1100" dirty="0" smtClean="0">
                <a:solidFill>
                  <a:schemeClr val="tx1"/>
                </a:solidFill>
              </a:rPr>
              <a:t>Право </a:t>
            </a:r>
            <a:r>
              <a:rPr lang="ru-RU" sz="1100" dirty="0">
                <a:solidFill>
                  <a:schemeClr val="tx1"/>
                </a:solidFill>
              </a:rPr>
              <a:t>на налоговую льготу в отношении одного транспортного </a:t>
            </a:r>
            <a:r>
              <a:rPr lang="ru-RU" sz="1100" dirty="0" smtClean="0">
                <a:solidFill>
                  <a:schemeClr val="tx1"/>
                </a:solidFill>
              </a:rPr>
              <a:t>средства </a:t>
            </a:r>
            <a:r>
              <a:rPr lang="ru-RU" sz="1100" dirty="0">
                <a:solidFill>
                  <a:schemeClr val="tx1"/>
                </a:solidFill>
              </a:rPr>
              <a:t>имеют: </a:t>
            </a:r>
            <a:r>
              <a:rPr lang="ru-RU" sz="1100" dirty="0" smtClean="0">
                <a:solidFill>
                  <a:schemeClr val="tx1"/>
                </a:solidFill>
              </a:rPr>
              <a:t>ветераны </a:t>
            </a:r>
            <a:r>
              <a:rPr lang="ru-RU" sz="1100" dirty="0">
                <a:solidFill>
                  <a:schemeClr val="tx1"/>
                </a:solidFill>
              </a:rPr>
              <a:t>боевых </a:t>
            </a:r>
            <a:r>
              <a:rPr lang="ru-RU" sz="1100" dirty="0" smtClean="0">
                <a:solidFill>
                  <a:schemeClr val="tx1"/>
                </a:solidFill>
              </a:rPr>
              <a:t>действий, участники СВО и члены их семей.</a:t>
            </a:r>
            <a:endParaRPr lang="ru-RU" sz="1100" dirty="0">
              <a:solidFill>
                <a:schemeClr val="tx1"/>
              </a:solidFill>
            </a:endParaRPr>
          </a:p>
          <a:p>
            <a:pPr indent="266700" algn="just"/>
            <a:r>
              <a:rPr lang="ru-RU" sz="1100" dirty="0" smtClean="0">
                <a:solidFill>
                  <a:schemeClr val="tx1"/>
                </a:solidFill>
              </a:rPr>
              <a:t>Дополнительные льготы установлены категориям граждан, поименованным </a:t>
            </a:r>
            <a:r>
              <a:rPr lang="ru-RU" sz="1100" dirty="0">
                <a:solidFill>
                  <a:schemeClr val="tx1"/>
                </a:solidFill>
              </a:rPr>
              <a:t>в Законе Омской </a:t>
            </a:r>
            <a:r>
              <a:rPr lang="ru-RU" sz="1100" dirty="0" smtClean="0">
                <a:solidFill>
                  <a:schemeClr val="tx1"/>
                </a:solidFill>
              </a:rPr>
              <a:t>области от 18.11.2002 № </a:t>
            </a:r>
            <a:r>
              <a:rPr lang="ru-RU" sz="1100" dirty="0">
                <a:solidFill>
                  <a:schemeClr val="tx1"/>
                </a:solidFill>
              </a:rPr>
              <a:t>407-ОЗ «О транспортном налоге</a:t>
            </a:r>
            <a:r>
              <a:rPr lang="ru-RU" sz="1100" dirty="0" smtClean="0">
                <a:solidFill>
                  <a:schemeClr val="tx1"/>
                </a:solidFill>
              </a:rPr>
              <a:t>».</a:t>
            </a:r>
          </a:p>
          <a:p>
            <a:pPr indent="180975" algn="just"/>
            <a:endParaRPr lang="en-US" sz="800" b="1" dirty="0" smtClean="0">
              <a:solidFill>
                <a:schemeClr val="tx1"/>
              </a:solidFill>
              <a:sym typeface="Webdings"/>
            </a:endParaRPr>
          </a:p>
          <a:p>
            <a:pPr indent="180975" algn="just"/>
            <a:r>
              <a:rPr lang="ru-RU" sz="1100" b="1" dirty="0" smtClean="0">
                <a:solidFill>
                  <a:schemeClr val="tx1"/>
                </a:solidFill>
                <a:sym typeface="Webdings"/>
              </a:rPr>
              <a:t></a:t>
            </a:r>
            <a:r>
              <a:rPr lang="ru-RU" sz="1100" b="1" dirty="0" smtClean="0">
                <a:solidFill>
                  <a:schemeClr val="tx1"/>
                </a:solidFill>
              </a:rPr>
              <a:t>Полное освобождение: </a:t>
            </a:r>
            <a:r>
              <a:rPr lang="ru-RU" sz="1100" dirty="0" smtClean="0">
                <a:solidFill>
                  <a:schemeClr val="tx1"/>
                </a:solidFill>
              </a:rPr>
              <a:t>Герои СССР, Герои РФ</a:t>
            </a:r>
            <a:r>
              <a:rPr lang="ru-RU" sz="1100" dirty="0">
                <a:solidFill>
                  <a:schemeClr val="tx1"/>
                </a:solidFill>
              </a:rPr>
              <a:t>, </a:t>
            </a:r>
            <a:r>
              <a:rPr lang="ru-RU" sz="1100" dirty="0" smtClean="0">
                <a:solidFill>
                  <a:schemeClr val="tx1"/>
                </a:solidFill>
              </a:rPr>
              <a:t>Герои Социалистического </a:t>
            </a:r>
            <a:r>
              <a:rPr lang="ru-RU" sz="1100" dirty="0">
                <a:solidFill>
                  <a:schemeClr val="tx1"/>
                </a:solidFill>
              </a:rPr>
              <a:t>Труда, полные кавалеры ордена Славы, ордена Трудовой Славы</a:t>
            </a:r>
            <a:r>
              <a:rPr lang="ru-RU" sz="1100" dirty="0" smtClean="0">
                <a:solidFill>
                  <a:schemeClr val="tx1"/>
                </a:solidFill>
              </a:rPr>
              <a:t>.</a:t>
            </a:r>
          </a:p>
          <a:p>
            <a:pPr indent="180975" algn="just"/>
            <a:endParaRPr lang="en-US" sz="800" b="1" dirty="0" smtClean="0">
              <a:solidFill>
                <a:schemeClr val="tx1"/>
              </a:solidFill>
              <a:sym typeface="Webdings"/>
            </a:endParaRPr>
          </a:p>
          <a:p>
            <a:pPr indent="180975" algn="just"/>
            <a:r>
              <a:rPr lang="ru-RU" sz="1100" b="1" dirty="0" smtClean="0">
                <a:solidFill>
                  <a:schemeClr val="tx1"/>
                </a:solidFill>
                <a:sym typeface="Webdings"/>
              </a:rPr>
              <a:t></a:t>
            </a:r>
            <a:r>
              <a:rPr lang="ru-RU" sz="1100" dirty="0" smtClean="0">
                <a:solidFill>
                  <a:schemeClr val="tx1"/>
                </a:solidFill>
                <a:sym typeface="Webdings"/>
              </a:rPr>
              <a:t> </a:t>
            </a:r>
            <a:r>
              <a:rPr lang="ru-RU" sz="1100" b="1" dirty="0" smtClean="0">
                <a:solidFill>
                  <a:schemeClr val="tx1"/>
                </a:solidFill>
              </a:rPr>
              <a:t>За </a:t>
            </a:r>
            <a:r>
              <a:rPr lang="ru-RU" sz="1100" b="1" dirty="0">
                <a:solidFill>
                  <a:schemeClr val="tx1"/>
                </a:solidFill>
              </a:rPr>
              <a:t>один легковой автомобиль с мощностью двигателя </a:t>
            </a:r>
            <a:r>
              <a:rPr lang="ru-RU" sz="1100" b="1" dirty="0" smtClean="0">
                <a:solidFill>
                  <a:schemeClr val="tx1"/>
                </a:solidFill>
              </a:rPr>
              <a:t>до </a:t>
            </a:r>
            <a:r>
              <a:rPr lang="ru-RU" sz="1100" b="1" dirty="0">
                <a:solidFill>
                  <a:schemeClr val="tx1"/>
                </a:solidFill>
              </a:rPr>
              <a:t>200 л.с. включительно, либо мотоцикл или мотороллер независимо от мощности двигателя освобождаются:</a:t>
            </a:r>
            <a:r>
              <a:rPr lang="ru-RU" sz="1100" dirty="0">
                <a:solidFill>
                  <a:schemeClr val="tx1"/>
                </a:solidFill>
              </a:rPr>
              <a:t> участники и инвалиды </a:t>
            </a:r>
            <a:r>
              <a:rPr lang="ru-RU" sz="1100" dirty="0" smtClean="0">
                <a:solidFill>
                  <a:schemeClr val="tx1"/>
                </a:solidFill>
              </a:rPr>
              <a:t>ВОВ, </a:t>
            </a:r>
            <a:r>
              <a:rPr lang="ru-RU" sz="1100" dirty="0">
                <a:solidFill>
                  <a:schemeClr val="tx1"/>
                </a:solidFill>
              </a:rPr>
              <a:t>ветераны и инвалиды боевых </a:t>
            </a:r>
            <a:r>
              <a:rPr lang="ru-RU" sz="1100" dirty="0" smtClean="0">
                <a:solidFill>
                  <a:schemeClr val="tx1"/>
                </a:solidFill>
              </a:rPr>
              <a:t>действий; </a:t>
            </a:r>
            <a:r>
              <a:rPr lang="ru-RU" sz="1100" dirty="0">
                <a:solidFill>
                  <a:schemeClr val="tx1"/>
                </a:solidFill>
              </a:rPr>
              <a:t>бывшие несовершеннолетние узники концлагерей, гетто и других мест принудительного содержания, созданных фашистами и их союзниками в период Второй мировой </a:t>
            </a:r>
            <a:r>
              <a:rPr lang="ru-RU" sz="1100" dirty="0" smtClean="0">
                <a:solidFill>
                  <a:schemeClr val="tx1"/>
                </a:solidFill>
              </a:rPr>
              <a:t>войны; супруга</a:t>
            </a:r>
            <a:r>
              <a:rPr lang="ru-RU" sz="1100" dirty="0">
                <a:solidFill>
                  <a:schemeClr val="tx1"/>
                </a:solidFill>
              </a:rPr>
              <a:t> </a:t>
            </a:r>
            <a:r>
              <a:rPr lang="ru-RU" sz="1100" dirty="0" smtClean="0">
                <a:solidFill>
                  <a:schemeClr val="tx1"/>
                </a:solidFill>
              </a:rPr>
              <a:t>(супруг) </a:t>
            </a:r>
            <a:r>
              <a:rPr lang="ru-RU" sz="1100" dirty="0">
                <a:solidFill>
                  <a:schemeClr val="tx1"/>
                </a:solidFill>
              </a:rPr>
              <a:t>погибшего (умершего) участника СВО, не </a:t>
            </a:r>
            <a:r>
              <a:rPr lang="ru-RU" sz="1100" dirty="0" smtClean="0">
                <a:solidFill>
                  <a:schemeClr val="tx1"/>
                </a:solidFill>
              </a:rPr>
              <a:t>вступившая (не вступивший) </a:t>
            </a:r>
            <a:r>
              <a:rPr lang="ru-RU" sz="1100" dirty="0">
                <a:solidFill>
                  <a:schemeClr val="tx1"/>
                </a:solidFill>
              </a:rPr>
              <a:t>в повторный брак; граждане, </a:t>
            </a:r>
            <a:r>
              <a:rPr lang="ru-RU" sz="1100" dirty="0" smtClean="0">
                <a:solidFill>
                  <a:schemeClr val="tx1"/>
                </a:solidFill>
              </a:rPr>
              <a:t>подвергшиеся </a:t>
            </a:r>
            <a:r>
              <a:rPr lang="ru-RU" sz="1100" dirty="0">
                <a:solidFill>
                  <a:schemeClr val="tx1"/>
                </a:solidFill>
              </a:rPr>
              <a:t>воздействию радиации вследствие катастрофы на Чернобыльской АЭС, аварии на ПО «Маяк», сбросов в р. </a:t>
            </a:r>
            <a:r>
              <a:rPr lang="ru-RU" sz="1100" dirty="0" err="1">
                <a:solidFill>
                  <a:schemeClr val="tx1"/>
                </a:solidFill>
              </a:rPr>
              <a:t>Теча</a:t>
            </a:r>
            <a:r>
              <a:rPr lang="ru-RU" sz="1100" dirty="0" smtClean="0">
                <a:solidFill>
                  <a:schemeClr val="tx1"/>
                </a:solidFill>
              </a:rPr>
              <a:t>, ядерных испытаний на </a:t>
            </a:r>
            <a:r>
              <a:rPr lang="ru-RU" sz="1100" dirty="0">
                <a:solidFill>
                  <a:schemeClr val="tx1"/>
                </a:solidFill>
              </a:rPr>
              <a:t>Семипалатинском полигоне; многодетные матери, награжденные </a:t>
            </a:r>
            <a:r>
              <a:rPr lang="ru-RU" sz="1100" dirty="0" smtClean="0">
                <a:solidFill>
                  <a:schemeClr val="tx1"/>
                </a:solidFill>
              </a:rPr>
              <a:t>медалью Омской области «</a:t>
            </a:r>
            <a:r>
              <a:rPr lang="ru-RU" sz="1100" dirty="0">
                <a:solidFill>
                  <a:schemeClr val="tx1"/>
                </a:solidFill>
              </a:rPr>
              <a:t>Материнская слава»; лица, имеющие </a:t>
            </a:r>
            <a:r>
              <a:rPr lang="ru-RU" sz="1100" dirty="0" smtClean="0">
                <a:solidFill>
                  <a:schemeClr val="tx1"/>
                </a:solidFill>
              </a:rPr>
              <a:t>трех </a:t>
            </a:r>
            <a:r>
              <a:rPr lang="ru-RU" sz="1100" dirty="0">
                <a:solidFill>
                  <a:schemeClr val="tx1"/>
                </a:solidFill>
              </a:rPr>
              <a:t>и более несовершеннолетних детей</a:t>
            </a:r>
            <a:r>
              <a:rPr lang="ru-RU" sz="1100" dirty="0" smtClean="0">
                <a:solidFill>
                  <a:schemeClr val="tx1"/>
                </a:solidFill>
              </a:rPr>
              <a:t>.</a:t>
            </a:r>
          </a:p>
          <a:p>
            <a:pPr indent="177800" algn="just"/>
            <a:endParaRPr lang="en-US" sz="800" b="1" dirty="0" smtClean="0">
              <a:solidFill>
                <a:schemeClr val="tx1"/>
              </a:solidFill>
              <a:sym typeface="Webdings"/>
            </a:endParaRPr>
          </a:p>
          <a:p>
            <a:pPr indent="177800" algn="just"/>
            <a:r>
              <a:rPr lang="ru-RU" sz="1100" b="1" dirty="0" smtClean="0">
                <a:solidFill>
                  <a:schemeClr val="tx1"/>
                </a:solidFill>
                <a:sym typeface="Webdings"/>
              </a:rPr>
              <a:t> </a:t>
            </a:r>
            <a:r>
              <a:rPr lang="ru-RU" sz="1100" b="1" dirty="0" smtClean="0">
                <a:solidFill>
                  <a:schemeClr val="tx1"/>
                </a:solidFill>
              </a:rPr>
              <a:t>За </a:t>
            </a:r>
            <a:r>
              <a:rPr lang="ru-RU" sz="1100" b="1" dirty="0">
                <a:solidFill>
                  <a:schemeClr val="tx1"/>
                </a:solidFill>
              </a:rPr>
              <a:t>транспортные средства, оборудованные для использования природного газа в качестве моторного топлива</a:t>
            </a:r>
            <a:r>
              <a:rPr lang="ru-RU" sz="1100" dirty="0">
                <a:solidFill>
                  <a:schemeClr val="tx1"/>
                </a:solidFill>
              </a:rPr>
              <a:t> </a:t>
            </a:r>
            <a:r>
              <a:rPr lang="ru-RU" sz="1100" b="1" dirty="0" smtClean="0">
                <a:solidFill>
                  <a:schemeClr val="tx1"/>
                </a:solidFill>
              </a:rPr>
              <a:t>(с учетом положений пункта 9.1. статьи 3 Закона № 407-ОЗ</a:t>
            </a:r>
            <a:r>
              <a:rPr lang="ru-RU" sz="1100" b="1" dirty="0">
                <a:solidFill>
                  <a:schemeClr val="tx1"/>
                </a:solidFill>
              </a:rPr>
              <a:t>) </a:t>
            </a:r>
            <a:r>
              <a:rPr lang="ru-RU" sz="1100" b="1" dirty="0" smtClean="0">
                <a:solidFill>
                  <a:schemeClr val="tx1"/>
                </a:solidFill>
              </a:rPr>
              <a:t>освобождаются: </a:t>
            </a:r>
            <a:r>
              <a:rPr lang="ru-RU" sz="1100" dirty="0">
                <a:solidFill>
                  <a:schemeClr val="tx1"/>
                </a:solidFill>
              </a:rPr>
              <a:t>налогоплательщики, осуществляющие перевозку пассажиров по муниципальным и межмуниципальным маршрутам регулярных </a:t>
            </a:r>
            <a:r>
              <a:rPr lang="ru-RU" sz="1100" dirty="0" smtClean="0">
                <a:solidFill>
                  <a:schemeClr val="tx1"/>
                </a:solidFill>
              </a:rPr>
              <a:t>перевозок (в отношении ТС на природном газе). </a:t>
            </a:r>
          </a:p>
          <a:p>
            <a:pPr indent="177800" algn="just"/>
            <a:endParaRPr lang="en-US" sz="800" b="1" dirty="0" smtClean="0">
              <a:solidFill>
                <a:schemeClr val="tx1"/>
              </a:solidFill>
              <a:sym typeface="Webdings"/>
            </a:endParaRPr>
          </a:p>
          <a:p>
            <a:pPr indent="177800" algn="just"/>
            <a:r>
              <a:rPr lang="ru-RU" sz="1100" b="1" dirty="0" smtClean="0">
                <a:solidFill>
                  <a:schemeClr val="tx1"/>
                </a:solidFill>
                <a:sym typeface="Webdings"/>
              </a:rPr>
              <a:t>За один электромобиль </a:t>
            </a:r>
            <a:r>
              <a:rPr lang="ru-RU" sz="1100" b="1" dirty="0">
                <a:solidFill>
                  <a:schemeClr val="tx1"/>
                </a:solidFill>
              </a:rPr>
              <a:t>освобождаются </a:t>
            </a:r>
            <a:r>
              <a:rPr lang="ru-RU" sz="1100" b="1" dirty="0" smtClean="0">
                <a:solidFill>
                  <a:schemeClr val="tx1"/>
                </a:solidFill>
                <a:sym typeface="Webdings"/>
              </a:rPr>
              <a:t>: </a:t>
            </a:r>
            <a:r>
              <a:rPr lang="ru-RU" sz="1100" dirty="0" smtClean="0">
                <a:solidFill>
                  <a:schemeClr val="tx1"/>
                </a:solidFill>
                <a:sym typeface="Webdings"/>
              </a:rPr>
              <a:t>н</a:t>
            </a:r>
            <a:r>
              <a:rPr lang="ru-RU" sz="1100" dirty="0" smtClean="0">
                <a:solidFill>
                  <a:schemeClr val="tx1"/>
                </a:solidFill>
              </a:rPr>
              <a:t>алогоплательщики, на которых зарегистрирован электромобиль.</a:t>
            </a:r>
            <a:endParaRPr lang="ru-RU" sz="1100" dirty="0">
              <a:solidFill>
                <a:schemeClr val="tx1"/>
              </a:solidFill>
            </a:endParaRPr>
          </a:p>
        </p:txBody>
      </p:sp>
      <p:pic>
        <p:nvPicPr>
          <p:cNvPr id="3" name="Picture 2" descr="G:\10otdel\Информационные кампании (приказы, письма)\Льготы имущественные налоги\2026\Буклет\машинка синяя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2480" y="442051"/>
            <a:ext cx="1656184" cy="93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10otdel\Информационные кампании (приказы, письма)\Льготы имущественные налоги\2026\Буклет\дерево синее бел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3001" y="438723"/>
            <a:ext cx="1872208" cy="1059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88860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3243</TotalTime>
  <Words>872</Words>
  <Application>Microsoft Office PowerPoint</Application>
  <PresentationFormat>Лист A4 (210x297 мм)</PresentationFormat>
  <Paragraphs>75</Paragraphs>
  <Slides>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Тема Office</vt:lpstr>
      <vt:lpstr>Слайд 1</vt:lpstr>
      <vt:lpstr>Слайд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Егоров Олег Борисович</dc:creator>
  <cp:lastModifiedBy>AKMukhomedzhanova</cp:lastModifiedBy>
  <cp:revision>250</cp:revision>
  <cp:lastPrinted>2025-12-22T08:07:28Z</cp:lastPrinted>
  <dcterms:created xsi:type="dcterms:W3CDTF">2023-01-19T10:50:22Z</dcterms:created>
  <dcterms:modified xsi:type="dcterms:W3CDTF">2026-02-06T08:17:23Z</dcterms:modified>
</cp:coreProperties>
</file>